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7" r:id="rId2"/>
    <p:sldId id="345" r:id="rId3"/>
    <p:sldId id="361" r:id="rId4"/>
    <p:sldId id="362" r:id="rId5"/>
    <p:sldId id="353" r:id="rId6"/>
    <p:sldId id="356" r:id="rId7"/>
    <p:sldId id="354" r:id="rId8"/>
    <p:sldId id="343" r:id="rId9"/>
    <p:sldId id="373" r:id="rId10"/>
    <p:sldId id="359" r:id="rId11"/>
    <p:sldId id="3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5" autoAdjust="0"/>
    <p:restoredTop sz="91390"/>
  </p:normalViewPr>
  <p:slideViewPr>
    <p:cSldViewPr snapToGrid="0">
      <p:cViewPr varScale="1">
        <p:scale>
          <a:sx n="104" d="100"/>
          <a:sy n="104" d="100"/>
        </p:scale>
        <p:origin x="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CE4EB-766C-4043-B025-89BC93E145F4}" type="datetimeFigureOut">
              <a:rPr lang="nl-NL" smtClean="0"/>
              <a:t>05-09-2025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81712-8859-4C51-8A45-549EF4AEB8F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83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81712-8859-4C51-8A45-549EF4AEB8F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21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81712-8859-4C51-8A45-549EF4AEB8F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21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6936D-E38E-2CB3-8314-0F2754172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77B45-85DB-EA80-BA69-100206381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E5B54C-8A85-27D3-734B-689DC8378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08439-8EAC-CC94-6BA6-4C1ECAAD55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A088A-CDA1-4D37-85DD-7CC4FF9960AD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795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DCEB-285B-C61A-8371-4E96E52DF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E355F-C5F1-F621-1E4C-4B8B9B222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EA605-8274-62B5-0C2C-D94421C32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1F52-8F0C-45B7-8B18-56EE3AC7255D}" type="datetimeFigureOut">
              <a:rPr lang="nl-NL" smtClean="0"/>
              <a:t>05-09-2025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A128D-2E96-0BF5-7812-BC8E3EC5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398AF-3F29-3536-FDA3-ED48AC10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8857-9FE5-4A64-AAAC-E456AAA414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83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7A34-4E0D-6601-E1D9-FA39991F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3DE56-016C-4917-4294-59C06BD23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20D90-2D28-600F-F24A-68F5F625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1F52-8F0C-45B7-8B18-56EE3AC7255D}" type="datetimeFigureOut">
              <a:rPr lang="nl-NL" smtClean="0"/>
              <a:t>05-09-2025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43E9A-B083-1E2A-7DD6-FDC2A0A0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B7663-E720-B958-8FB8-2EC5F9CA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8857-9FE5-4A64-AAAC-E456AAA414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57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986FBD-D74C-9AB0-6080-4DAF550A2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F5E47-6700-8D9D-DB41-98C38F541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109BC-3A78-B2BA-6C59-CF3AA0B0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1F52-8F0C-45B7-8B18-56EE3AC7255D}" type="datetimeFigureOut">
              <a:rPr lang="nl-NL" smtClean="0"/>
              <a:t>05-09-2025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F36C6-4753-8157-9939-D39DE2B7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DB83-B747-CCA4-EBB3-22E5766E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8857-9FE5-4A64-AAAC-E456AAA414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45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871A-EC06-BA9E-0AB8-803FEB51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DF1E0-2131-D8B8-0AEA-D2ABB4E1D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21E24-F2DF-F29D-8C65-3DCDA244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1F52-8F0C-45B7-8B18-56EE3AC7255D}" type="datetimeFigureOut">
              <a:rPr lang="nl-NL" smtClean="0"/>
              <a:t>05-09-2025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8A918-FB9D-39C5-FFC4-D06C7B9E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D9EC3-66DE-A1BB-92CA-E6499DA5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8857-9FE5-4A64-AAAC-E456AAA414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6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A008-773E-CED0-8071-0B497662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FCDF1-DF84-C2DC-DC34-DB84D4867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14292-2734-433A-C581-34BEC34E0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1F52-8F0C-45B7-8B18-56EE3AC7255D}" type="datetimeFigureOut">
              <a:rPr lang="nl-NL" smtClean="0"/>
              <a:t>05-09-2025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02004-3259-B9B8-059E-8F8286C2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36726-3E93-FF22-E9B4-D547F141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8857-9FE5-4A64-AAAC-E456AAA414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77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818C-7A11-1389-88FF-84250CB5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80BAA-94DE-34C7-FE6E-5BFCA544D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BAF89-E52A-FC6C-8924-5D0D5AA6D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E36CC-6EB2-CD09-1A08-CD776E2A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1F52-8F0C-45B7-8B18-56EE3AC7255D}" type="datetimeFigureOut">
              <a:rPr lang="nl-NL" smtClean="0"/>
              <a:t>05-09-2025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83CF2-EE55-4916-CA5D-1387A5FC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84614-A5A3-B28D-BFB0-33FB0047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8857-9FE5-4A64-AAAC-E456AAA414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59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B77BC-CF3E-FB13-47F1-84E0BEBD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95265-5E3F-613E-DC02-26D41AE1E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91BDA-95DE-C546-6AD3-DEFF27F0C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6A8BC-3B2B-2E7B-2491-E6584A101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DB93F-2B09-18AF-16F9-815EF65D0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ACCC85-BFB5-24D8-559F-86CC9F77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1F52-8F0C-45B7-8B18-56EE3AC7255D}" type="datetimeFigureOut">
              <a:rPr lang="nl-NL" smtClean="0"/>
              <a:t>05-09-2025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0135-E47A-BB78-38DE-477179C5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50EB1-219B-DFE9-B304-2F218D45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8857-9FE5-4A64-AAAC-E456AAA414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572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843B6-2106-9EC1-D4EE-56349E7D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837DA-FFEF-9C39-AD06-7A9C5EC7F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1F52-8F0C-45B7-8B18-56EE3AC7255D}" type="datetimeFigureOut">
              <a:rPr lang="nl-NL" smtClean="0"/>
              <a:t>05-09-2025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D0F64-04FE-25F1-C494-17252776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B43C0-4268-51B8-26AE-0576038B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8857-9FE5-4A64-AAAC-E456AAA414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19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E485E-4204-9314-57D3-DDA09A17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1F52-8F0C-45B7-8B18-56EE3AC7255D}" type="datetimeFigureOut">
              <a:rPr lang="nl-NL" smtClean="0"/>
              <a:t>05-09-2025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171693-F54E-267F-275C-9F8DB14F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D9A2E-5746-1377-2508-33F6B2E9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8857-9FE5-4A64-AAAC-E456AAA414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56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79F4-FD6F-7872-82A6-62E7C6B01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924F7-DBCB-D34A-8499-CDEEC4E7C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A7EE6-C05B-D332-7212-7BE8D57C0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E0727-2725-A689-7F8F-F349E0A0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1F52-8F0C-45B7-8B18-56EE3AC7255D}" type="datetimeFigureOut">
              <a:rPr lang="nl-NL" smtClean="0"/>
              <a:t>05-09-2025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EE960-893A-554B-7AC8-E333C4BA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8F9A0-3A3C-D6AC-F005-0783AECF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8857-9FE5-4A64-AAAC-E456AAA414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60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AEC1-E97E-B0A5-FC4A-EF365524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D4841D-0DE0-BA37-24A1-0B6E828F51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DE1AE-9289-F796-5702-2DC95974A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72BCA-76F7-237F-1C49-1131C9D6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1F52-8F0C-45B7-8B18-56EE3AC7255D}" type="datetimeFigureOut">
              <a:rPr lang="nl-NL" smtClean="0"/>
              <a:t>05-09-2025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771C0-C95A-6CEA-C734-F252260F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49324-A7D8-2141-FAB4-729388B3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8857-9FE5-4A64-AAAC-E456AAA414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79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A89DA0-F052-3058-C14D-B16F4EB1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92D43-44E8-2CAA-6B3D-D408EC282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6F975-71CF-9365-F3E3-CCE0895A4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81F52-8F0C-45B7-8B18-56EE3AC7255D}" type="datetimeFigureOut">
              <a:rPr lang="nl-NL" smtClean="0"/>
              <a:t>05-09-2025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A432E-4448-71A2-9BD8-8622F6E04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A46C8-5776-DE19-1421-306555FE9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B8857-9FE5-4A64-AAAC-E456AAA414A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78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changeconferences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1.png"/><Relationship Id="rId4" Type="http://schemas.openxmlformats.org/officeDocument/2006/relationships/hyperlink" Target="https://climate.copernicus.eu/surface-air-temperature-february-202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el.org/wp-content/uploads/2025/06/United-Call-to-Action-TheCOPWeNeed.pdf" TargetMode="External"/><Relationship Id="rId2" Type="http://schemas.openxmlformats.org/officeDocument/2006/relationships/hyperlink" Target="https://www.clubofrome.org/cop-reform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hyperlink" Target="https://researchprofiles.canberra.edu.au/en/publications/global-assembly-on-the-climate-and-ecological-crisis-evaluation-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DC56F7-1ECB-0198-EA85-B2A333A5D27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095" y="2313405"/>
            <a:ext cx="2403170" cy="2532684"/>
          </a:xfrm>
          <a:prstGeom prst="rect">
            <a:avLst/>
          </a:prstGeom>
          <a:solidFill>
            <a:srgbClr val="004EA3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43DBF4-C9A7-FC86-4A90-225987D4B97E}"/>
              </a:ext>
            </a:extLst>
          </p:cNvPr>
          <p:cNvSpPr txBox="1"/>
          <p:nvPr/>
        </p:nvSpPr>
        <p:spPr>
          <a:xfrm>
            <a:off x="1245326" y="380072"/>
            <a:ext cx="905691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7200" b="1" dirty="0">
                <a:latin typeface="Arial" panose="020B0604020202020204" pitchFamily="34" charset="0"/>
                <a:cs typeface="Arial" panose="020B0604020202020204" pitchFamily="34" charset="0"/>
              </a:rPr>
              <a:t>Decision Change </a:t>
            </a:r>
          </a:p>
          <a:p>
            <a:pPr algn="ctr"/>
            <a:r>
              <a:rPr lang="nl-NL" sz="4400" b="1" dirty="0">
                <a:latin typeface="Arial" panose="020B0604020202020204" pitchFamily="34" charset="0"/>
                <a:cs typeface="Arial" panose="020B0604020202020204" pitchFamily="34" charset="0"/>
              </a:rPr>
              <a:t>A Plan for a Plan for the Planet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D0818-A586-6952-44F9-00346B4C17FF}"/>
              </a:ext>
            </a:extLst>
          </p:cNvPr>
          <p:cNvSpPr txBox="1"/>
          <p:nvPr/>
        </p:nvSpPr>
        <p:spPr>
          <a:xfrm>
            <a:off x="975360" y="5005253"/>
            <a:ext cx="9692640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Arnold J.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Bomans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Pre-recorded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August 5, 2025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</a:t>
            </a:r>
            <a:r>
              <a:rPr lang="en-GB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Global Summit on</a:t>
            </a:r>
            <a:r>
              <a:rPr lang="en-NL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Climate Change &amp; Environmental Sustainability,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September 18-19, 2025 </a:t>
            </a:r>
            <a:r>
              <a:rPr lang="en-GB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u="sng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https://climatechangeconferences.org/</a:t>
            </a:r>
            <a:r>
              <a:rPr lang="en-GB" u="sng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Nirmala UI" panose="020B0502040204020203" pitchFamily="34" charset="0"/>
                <a:cs typeface="Arial" pitchFamily="34" charset="0"/>
              </a:rPr>
              <a:t>Previously delivered at the </a:t>
            </a:r>
            <a:r>
              <a:rPr lang="en-US" i="1" dirty="0">
                <a:latin typeface="Nirmala UI" panose="020B0502040204020203" pitchFamily="34" charset="0"/>
                <a:cs typeface="Arial" pitchFamily="34" charset="0"/>
              </a:rPr>
              <a:t>Global Climate Change and Biodiversity Congress,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August 4, 2025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US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globalccbcongress.com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NL" u="sng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1600" b="1" baseline="30000" dirty="0">
              <a:solidFill>
                <a:srgbClr val="48516D"/>
              </a:solidFill>
              <a:latin typeface="Palatino Linotype" panose="020405020505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6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8B521-4702-9E60-3530-4F45A5F7A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1D1E5-20B1-4A06-5592-98D1E92D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7BA6-5334-436A-B139-44CEBF784EB2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9C956-91D1-D2BC-621E-C2E18B7A1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20" y="876823"/>
            <a:ext cx="10385959" cy="598117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33A984-4C93-3E54-69E9-472F71CEA69D}"/>
              </a:ext>
            </a:extLst>
          </p:cNvPr>
          <p:cNvCxnSpPr>
            <a:cxnSpLocks/>
          </p:cNvCxnSpPr>
          <p:nvPr/>
        </p:nvCxnSpPr>
        <p:spPr>
          <a:xfrm flipV="1">
            <a:off x="1931720" y="4314825"/>
            <a:ext cx="0" cy="95250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1E83AF-37BD-FD10-BC55-635C698102F4}"/>
              </a:ext>
            </a:extLst>
          </p:cNvPr>
          <p:cNvCxnSpPr>
            <a:cxnSpLocks/>
          </p:cNvCxnSpPr>
          <p:nvPr/>
        </p:nvCxnSpPr>
        <p:spPr>
          <a:xfrm flipV="1">
            <a:off x="3617645" y="4972050"/>
            <a:ext cx="0" cy="95250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6A86C8-6613-494C-2640-94AEDF0736A1}"/>
              </a:ext>
            </a:extLst>
          </p:cNvPr>
          <p:cNvCxnSpPr>
            <a:cxnSpLocks/>
          </p:cNvCxnSpPr>
          <p:nvPr/>
        </p:nvCxnSpPr>
        <p:spPr>
          <a:xfrm flipV="1">
            <a:off x="5398820" y="4714875"/>
            <a:ext cx="0" cy="95250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D74DCD-711E-FE23-63E7-C66A8D69B273}"/>
              </a:ext>
            </a:extLst>
          </p:cNvPr>
          <p:cNvCxnSpPr>
            <a:cxnSpLocks/>
          </p:cNvCxnSpPr>
          <p:nvPr/>
        </p:nvCxnSpPr>
        <p:spPr>
          <a:xfrm>
            <a:off x="5398820" y="1179229"/>
            <a:ext cx="0" cy="95785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F3B80A-FDCA-8A52-B852-12AB643D12CA}"/>
              </a:ext>
            </a:extLst>
          </p:cNvPr>
          <p:cNvCxnSpPr>
            <a:cxnSpLocks/>
          </p:cNvCxnSpPr>
          <p:nvPr/>
        </p:nvCxnSpPr>
        <p:spPr>
          <a:xfrm flipH="1">
            <a:off x="10545841" y="1608725"/>
            <a:ext cx="965578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1E6592-B2DD-58A6-D1D5-E9DDBAFB5A47}"/>
              </a:ext>
            </a:extLst>
          </p:cNvPr>
          <p:cNvCxnSpPr>
            <a:cxnSpLocks/>
          </p:cNvCxnSpPr>
          <p:nvPr/>
        </p:nvCxnSpPr>
        <p:spPr>
          <a:xfrm flipH="1">
            <a:off x="9590314" y="3670391"/>
            <a:ext cx="912223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389BBA-95F9-73B5-B01E-8F4CBBC40C1E}"/>
              </a:ext>
            </a:extLst>
          </p:cNvPr>
          <p:cNvCxnSpPr>
            <a:cxnSpLocks/>
          </p:cNvCxnSpPr>
          <p:nvPr/>
        </p:nvCxnSpPr>
        <p:spPr>
          <a:xfrm flipV="1">
            <a:off x="8610600" y="5448300"/>
            <a:ext cx="704088" cy="589947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085B787-0CDD-4358-72F0-6F2DFCC1C75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39775"/>
          </a:xfrm>
          <a:prstGeom prst="rect">
            <a:avLst/>
          </a:prstGeom>
          <a:solidFill>
            <a:srgbClr val="004EA3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</a:rPr>
              <a:t>Coordination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91717C-4479-35D0-E198-A111E5A6C08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97" y="481743"/>
            <a:ext cx="480633" cy="506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6E669E-1806-43A7-6C4C-AC9EB03768F1}"/>
              </a:ext>
            </a:extLst>
          </p:cNvPr>
          <p:cNvSpPr txBox="1">
            <a:spLocks/>
          </p:cNvSpPr>
          <p:nvPr/>
        </p:nvSpPr>
        <p:spPr>
          <a:xfrm>
            <a:off x="10265079" y="459692"/>
            <a:ext cx="1028178" cy="596593"/>
          </a:xfrm>
          <a:prstGeom prst="rect">
            <a:avLst/>
          </a:prstGeom>
          <a:solidFill>
            <a:srgbClr val="004E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10/11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8EE8BFD-00B8-141B-03A1-728B7F1C26D7}"/>
              </a:ext>
            </a:extLst>
          </p:cNvPr>
          <p:cNvCxnSpPr>
            <a:cxnSpLocks/>
          </p:cNvCxnSpPr>
          <p:nvPr/>
        </p:nvCxnSpPr>
        <p:spPr>
          <a:xfrm flipV="1">
            <a:off x="7204656" y="3670391"/>
            <a:ext cx="0" cy="95250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9E703A-DAA2-F90E-3548-CFFA5D499D34}"/>
              </a:ext>
            </a:extLst>
          </p:cNvPr>
          <p:cNvCxnSpPr>
            <a:cxnSpLocks/>
          </p:cNvCxnSpPr>
          <p:nvPr/>
        </p:nvCxnSpPr>
        <p:spPr>
          <a:xfrm flipH="1">
            <a:off x="9715499" y="4638610"/>
            <a:ext cx="830342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43038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92CFA-7827-CD67-6607-7D4B1EF9B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7E87B-3B82-5A1A-C7A8-6524AC62D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446" y="1988463"/>
            <a:ext cx="6201427" cy="195097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Find an organization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Endorse 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82B296-6DAB-6594-9B36-AAC2F17C59D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39775"/>
          </a:xfrm>
          <a:prstGeom prst="rect">
            <a:avLst/>
          </a:prstGeom>
          <a:solidFill>
            <a:srgbClr val="004EA3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</a:rPr>
              <a:t>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80A06-BFA4-3D3F-BBB8-1E9D5E18775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97" y="481743"/>
            <a:ext cx="480633" cy="506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919F3-6989-1383-67B2-B8EF8CA74A1E}"/>
              </a:ext>
            </a:extLst>
          </p:cNvPr>
          <p:cNvSpPr txBox="1">
            <a:spLocks/>
          </p:cNvSpPr>
          <p:nvPr/>
        </p:nvSpPr>
        <p:spPr>
          <a:xfrm>
            <a:off x="10265079" y="459692"/>
            <a:ext cx="1028178" cy="596593"/>
          </a:xfrm>
          <a:prstGeom prst="rect">
            <a:avLst/>
          </a:prstGeom>
          <a:solidFill>
            <a:srgbClr val="004E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11/11</a:t>
            </a:r>
          </a:p>
        </p:txBody>
      </p:sp>
    </p:spTree>
    <p:extLst>
      <p:ext uri="{BB962C8B-B14F-4D97-AF65-F5344CB8AC3E}">
        <p14:creationId xmlns:p14="http://schemas.microsoft.com/office/powerpoint/2010/main" val="71942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1FC24-BD84-9CEF-DB95-26A9BF186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637DC-E2B3-8C81-0046-C20529074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Arnold J. Bomans and Peter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Roessingh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(2024) Decision Change: the First Step to System Change. Sustainability, vol.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16, no.6, 2372;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https://doi.org/10.3390/su16062372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www.decisionchange.net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decisionchange@gmail.com</a:t>
            </a:r>
          </a:p>
          <a:p>
            <a:endParaRPr lang="nl-N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667F04-D88E-87F0-4B37-FDFD8F1B95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39775"/>
          </a:xfrm>
          <a:prstGeom prst="rect">
            <a:avLst/>
          </a:prstGeom>
          <a:solidFill>
            <a:srgbClr val="004E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More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9C788-E6FE-DB93-AEC0-086D563B29B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22" y="475393"/>
            <a:ext cx="480633" cy="506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F042B-5169-DCBF-A70E-78315C94721E}"/>
              </a:ext>
            </a:extLst>
          </p:cNvPr>
          <p:cNvSpPr txBox="1">
            <a:spLocks/>
          </p:cNvSpPr>
          <p:nvPr/>
        </p:nvSpPr>
        <p:spPr>
          <a:xfrm>
            <a:off x="10265079" y="459692"/>
            <a:ext cx="1028178" cy="596593"/>
          </a:xfrm>
          <a:prstGeom prst="rect">
            <a:avLst/>
          </a:prstGeom>
          <a:solidFill>
            <a:srgbClr val="004E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2/11</a:t>
            </a:r>
          </a:p>
        </p:txBody>
      </p:sp>
    </p:spTree>
    <p:extLst>
      <p:ext uri="{BB962C8B-B14F-4D97-AF65-F5344CB8AC3E}">
        <p14:creationId xmlns:p14="http://schemas.microsoft.com/office/powerpoint/2010/main" val="59706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36783-3151-A2E4-346F-4F93D66ED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5C61-BD4E-280D-2A89-814ED73A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solidFill>
            <a:srgbClr val="004EA3"/>
          </a:solidFill>
        </p:spPr>
        <p:txBody>
          <a:bodyPr>
            <a:norm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5A0AF-4ABD-17CC-DC08-9D4F8CB5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System change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Decision making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Decision change</a:t>
            </a:r>
          </a:p>
          <a:p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692AF-2B73-0A03-3B21-382423BDDFC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97" y="481743"/>
            <a:ext cx="480633" cy="5065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C929126-9542-EB9A-34DE-5BD5BA352EDF}"/>
              </a:ext>
            </a:extLst>
          </p:cNvPr>
          <p:cNvSpPr txBox="1">
            <a:spLocks/>
          </p:cNvSpPr>
          <p:nvPr/>
        </p:nvSpPr>
        <p:spPr>
          <a:xfrm>
            <a:off x="10265079" y="459692"/>
            <a:ext cx="1028178" cy="596593"/>
          </a:xfrm>
          <a:prstGeom prst="rect">
            <a:avLst/>
          </a:prstGeom>
          <a:solidFill>
            <a:srgbClr val="004E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3/11</a:t>
            </a:r>
          </a:p>
        </p:txBody>
      </p:sp>
    </p:spTree>
    <p:extLst>
      <p:ext uri="{BB962C8B-B14F-4D97-AF65-F5344CB8AC3E}">
        <p14:creationId xmlns:p14="http://schemas.microsoft.com/office/powerpoint/2010/main" val="83760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4AADF-B2E9-FF91-541F-AC14ECA63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4F3E1A-2878-3DF0-D769-9A0002201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1734"/>
            <a:ext cx="4847092" cy="51322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636585-D557-CE39-CE8E-D2044B071CC0}"/>
              </a:ext>
            </a:extLst>
          </p:cNvPr>
          <p:cNvSpPr txBox="1"/>
          <p:nvPr/>
        </p:nvSpPr>
        <p:spPr>
          <a:xfrm>
            <a:off x="6096000" y="1355365"/>
            <a:ext cx="55299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The Giant Plastic Tap.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Installation by Benjamin von Wong.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FCC05-A4F4-5434-E90F-07586B5F2025}"/>
              </a:ext>
            </a:extLst>
          </p:cNvPr>
          <p:cNvSpPr txBox="1"/>
          <p:nvPr/>
        </p:nvSpPr>
        <p:spPr>
          <a:xfrm>
            <a:off x="6568711" y="4260057"/>
            <a:ext cx="43542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Detail of photo by the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United Nations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Programme,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the f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ront page of its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report ‘Turning off the Tap. How the world can end plastic pollution and create a circular economy.’ Nairobi, 2023.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https://www.unep.org/resources/turning-off-tap-end-plastic-pollution-create-circular-economy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D6C861-14C9-02DF-D42C-B818724D7B7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39775"/>
          </a:xfrm>
          <a:prstGeom prst="rect">
            <a:avLst/>
          </a:prstGeom>
          <a:solidFill>
            <a:srgbClr val="004EA3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</a:rPr>
              <a:t>System change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5C2E3-B747-C268-AC9E-EDB90BEA2FE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97" y="481743"/>
            <a:ext cx="480633" cy="5065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A184ACD-071A-5688-EC7E-415E89051555}"/>
              </a:ext>
            </a:extLst>
          </p:cNvPr>
          <p:cNvSpPr txBox="1">
            <a:spLocks/>
          </p:cNvSpPr>
          <p:nvPr/>
        </p:nvSpPr>
        <p:spPr>
          <a:xfrm>
            <a:off x="10265079" y="459692"/>
            <a:ext cx="1028178" cy="596593"/>
          </a:xfrm>
          <a:prstGeom prst="rect">
            <a:avLst/>
          </a:prstGeom>
          <a:solidFill>
            <a:srgbClr val="004E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4/11</a:t>
            </a:r>
          </a:p>
        </p:txBody>
      </p:sp>
    </p:spTree>
    <p:extLst>
      <p:ext uri="{BB962C8B-B14F-4D97-AF65-F5344CB8AC3E}">
        <p14:creationId xmlns:p14="http://schemas.microsoft.com/office/powerpoint/2010/main" val="8609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AAD22-D5C4-4F8B-97CA-1A588D160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087" y="1146673"/>
            <a:ext cx="5157787" cy="528229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Governments</a:t>
            </a:r>
            <a:r>
              <a:rPr lang="nl-NL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A3C87-1D37-9016-3A37-5B57574E3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500" y="1144087"/>
            <a:ext cx="5183188" cy="528229"/>
          </a:xfrm>
        </p:spPr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Civil society</a:t>
            </a:r>
            <a:r>
              <a:rPr lang="nl-NL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D36A078-DB90-1DE7-3332-DECF569E33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23" y="1672316"/>
            <a:ext cx="5158141" cy="3488768"/>
          </a:xfr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33C8E7B-E852-DDC6-09BA-27CFA0DD118B}"/>
              </a:ext>
            </a:extLst>
          </p:cNvPr>
          <p:cNvSpPr txBox="1">
            <a:spLocks/>
          </p:cNvSpPr>
          <p:nvPr/>
        </p:nvSpPr>
        <p:spPr>
          <a:xfrm>
            <a:off x="852311" y="5623606"/>
            <a:ext cx="10440945" cy="1179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1 Adapted from IISD/ENB - Kiara Worth (June 19, 2025) no. 86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2 Greenpeace - Marie Jacquemin (June 16, 2025) id. GP0SU5UNA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https://climate.copernicus.eu/surface-air-temperature-february-2024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to June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2025 PS: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1.53C in July 2025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499C48-09C2-0340-7F32-E91A7460CDB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39775"/>
          </a:xfrm>
          <a:prstGeom prst="rect">
            <a:avLst/>
          </a:prstGeom>
          <a:solidFill>
            <a:srgbClr val="004EA3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</a:rPr>
              <a:t>Bonn conference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27FCF-C0C1-5C9D-1E8A-87B96F60A47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897" y="481743"/>
            <a:ext cx="480633" cy="506537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C949E94-7840-0FE1-1C19-0EDDBA4FF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0" y="1672315"/>
            <a:ext cx="5157787" cy="3488769"/>
          </a:xfr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5614788-8A2B-32EB-BC64-4C28AD726C4D}"/>
              </a:ext>
            </a:extLst>
          </p:cNvPr>
          <p:cNvSpPr txBox="1">
            <a:spLocks/>
          </p:cNvSpPr>
          <p:nvPr/>
        </p:nvSpPr>
        <p:spPr>
          <a:xfrm>
            <a:off x="836609" y="5208794"/>
            <a:ext cx="4511245" cy="41481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1.6C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Feb. 2024*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7A77514-C67D-6117-683E-1EFC603A720B}"/>
              </a:ext>
            </a:extLst>
          </p:cNvPr>
          <p:cNvSpPr txBox="1">
            <a:spLocks/>
          </p:cNvSpPr>
          <p:nvPr/>
        </p:nvSpPr>
        <p:spPr>
          <a:xfrm>
            <a:off x="5347853" y="5209862"/>
            <a:ext cx="5976563" cy="41481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20-30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to know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whether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&gt; 1.5C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A8514-489F-CD06-B727-741E0CAF371B}"/>
              </a:ext>
            </a:extLst>
          </p:cNvPr>
          <p:cNvSpPr txBox="1">
            <a:spLocks/>
          </p:cNvSpPr>
          <p:nvPr/>
        </p:nvSpPr>
        <p:spPr>
          <a:xfrm>
            <a:off x="10265079" y="459692"/>
            <a:ext cx="1028178" cy="596593"/>
          </a:xfrm>
          <a:prstGeom prst="rect">
            <a:avLst/>
          </a:prstGeom>
          <a:solidFill>
            <a:srgbClr val="004E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5/11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F2F81-079B-5FB9-9212-C156DFF87DCC}"/>
              </a:ext>
            </a:extLst>
          </p:cNvPr>
          <p:cNvSpPr txBox="1"/>
          <p:nvPr/>
        </p:nvSpPr>
        <p:spPr>
          <a:xfrm>
            <a:off x="8977745" y="66778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9872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7" grpId="0"/>
      <p:bldP spid="16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D0045-5B88-4CBF-6396-64D7CDA8D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32509"/>
            <a:ext cx="5157787" cy="485775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COP Reform proposals 2023-2025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4E836-AB3D-34DD-8BB1-9ADAB25A5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1982847"/>
            <a:ext cx="5157787" cy="1056731"/>
          </a:xfrm>
        </p:spPr>
        <p:txBody>
          <a:bodyPr>
            <a:normAutofit fontScale="92500" lnSpcReduction="20000"/>
          </a:bodyPr>
          <a:lstStyle/>
          <a:p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By prominent people</a:t>
            </a:r>
            <a:r>
              <a:rPr lang="nl-NL" sz="31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  <a:p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By 200 civil society groups</a:t>
            </a:r>
            <a:r>
              <a:rPr lang="nl-NL" sz="31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626594-6C9B-BFC6-DCBE-375C285E1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432508"/>
            <a:ext cx="5183188" cy="485775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UN Alternatives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F2151-C560-F731-140B-BA6677745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1982847"/>
            <a:ext cx="5183188" cy="1971131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Global citizens’ assembly</a:t>
            </a:r>
            <a:r>
              <a:rPr lang="nl-NL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World federalism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International non-governmental organizations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... and private initiatives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50AC24-0D27-0B82-0BCA-07196D61961D}"/>
              </a:ext>
            </a:extLst>
          </p:cNvPr>
          <p:cNvSpPr txBox="1">
            <a:spLocks/>
          </p:cNvSpPr>
          <p:nvPr/>
        </p:nvSpPr>
        <p:spPr>
          <a:xfrm>
            <a:off x="836612" y="4476206"/>
            <a:ext cx="10515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nl-NL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 Rockström et al. (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14 Nov. 2024 </a:t>
            </a:r>
            <a:r>
              <a:rPr lang="nl-NL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23 February 2023</a:t>
            </a:r>
            <a:r>
              <a:rPr lang="nl-NL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Open letter about COP reform </a:t>
            </a:r>
            <a:r>
              <a:rPr lang="nl-NL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https://www.clubofrome.org/cop-reform/</a:t>
            </a:r>
            <a:r>
              <a:rPr lang="nl-NL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Climate Action Network et al. (June 23, 2025)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Reclaiming Climate Justice: United Call for an Urgent Reform of the UN Climate Talks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https://www.ciel.org/wp-content/uploads/2025/06/United-Call-to-Action-TheCOPWeNeed.pdf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Curato et al. (2023) </a:t>
            </a:r>
            <a:r>
              <a:rPr lang="en-US" sz="1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Assembly on the Climate and Ecological Crisis Evaluation Report.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of Canberra.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https://researchprofiles.canberra.edu.au/en/publications/global-assembly-on-the-climate-and-ecological-crisis-evaluation-r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701D75C-AB2F-2CC8-1874-737B5F72B79D}"/>
              </a:ext>
            </a:extLst>
          </p:cNvPr>
          <p:cNvSpPr txBox="1">
            <a:spLocks/>
          </p:cNvSpPr>
          <p:nvPr/>
        </p:nvSpPr>
        <p:spPr>
          <a:xfrm>
            <a:off x="989361" y="3067620"/>
            <a:ext cx="5005038" cy="75080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UN reform 1 in 5 success rate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8EEC8D-2E0E-5701-49A1-FFB98FECC47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39775"/>
          </a:xfrm>
          <a:prstGeom prst="rect">
            <a:avLst/>
          </a:prstGeom>
          <a:solidFill>
            <a:srgbClr val="004EA3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</a:rPr>
              <a:t>Alternative decision-making procedures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1C2F4-1225-A270-345D-90BF5310F5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897" y="481743"/>
            <a:ext cx="480633" cy="506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2E7D52-8E5F-E560-EDFE-86B3D3E74741}"/>
              </a:ext>
            </a:extLst>
          </p:cNvPr>
          <p:cNvSpPr txBox="1">
            <a:spLocks/>
          </p:cNvSpPr>
          <p:nvPr/>
        </p:nvSpPr>
        <p:spPr>
          <a:xfrm>
            <a:off x="10265079" y="459692"/>
            <a:ext cx="1028178" cy="596593"/>
          </a:xfrm>
          <a:prstGeom prst="rect">
            <a:avLst/>
          </a:prstGeom>
          <a:solidFill>
            <a:srgbClr val="004E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6/11</a:t>
            </a:r>
          </a:p>
        </p:txBody>
      </p:sp>
    </p:spTree>
    <p:extLst>
      <p:ext uri="{BB962C8B-B14F-4D97-AF65-F5344CB8AC3E}">
        <p14:creationId xmlns:p14="http://schemas.microsoft.com/office/powerpoint/2010/main" val="40558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97AE6-A4A6-1215-88C9-E3C43C14D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59778"/>
            <a:ext cx="5157787" cy="509588"/>
          </a:xfrm>
        </p:spPr>
        <p:txBody>
          <a:bodyPr/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Stand-alone / individual</a:t>
            </a:r>
            <a:r>
              <a:rPr lang="nl-NL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69B1A-C8B8-3321-116C-EBCA66DD0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901" y="1769365"/>
            <a:ext cx="5157787" cy="3684588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Quantitative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Fallacies, behavioral economics</a:t>
            </a:r>
          </a:p>
          <a:p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7527E-5CDD-8A50-9DD0-3791483B9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59778"/>
            <a:ext cx="5183188" cy="509587"/>
          </a:xfrm>
        </p:spPr>
        <p:txBody>
          <a:bodyPr/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Collective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06A9B-0F1E-18E4-C243-39367CE62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3" y="1693862"/>
            <a:ext cx="5183188" cy="3684588"/>
          </a:xfrm>
        </p:spPr>
        <p:txBody>
          <a:bodyPr>
            <a:no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Negotiations, game theory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Multiple-attribute group decision-making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Social-choice theory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Public-choice theory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Representation, delegation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Deliberation, collective reasoning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Argumentation, rhetorics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21DC25-AF45-184D-4ACD-6F74F884058E}"/>
              </a:ext>
            </a:extLst>
          </p:cNvPr>
          <p:cNvSpPr txBox="1">
            <a:spLocks/>
          </p:cNvSpPr>
          <p:nvPr/>
        </p:nvSpPr>
        <p:spPr>
          <a:xfrm>
            <a:off x="765177" y="5884863"/>
            <a:ext cx="10515600" cy="765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The relevant parts of psychology, sociology, politicology, ...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986C30-DE8E-79D0-7ABF-D4DA01E19B2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39775"/>
          </a:xfrm>
          <a:prstGeom prst="rect">
            <a:avLst/>
          </a:prstGeom>
          <a:solidFill>
            <a:srgbClr val="004EA3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</a:rPr>
              <a:t>Decision-making science: some fields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FA042B-5537-DD40-167D-A6BD6B89272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97" y="481743"/>
            <a:ext cx="480633" cy="506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871D9-193A-824A-C3B2-5F1291BF93E2}"/>
              </a:ext>
            </a:extLst>
          </p:cNvPr>
          <p:cNvSpPr txBox="1">
            <a:spLocks/>
          </p:cNvSpPr>
          <p:nvPr/>
        </p:nvSpPr>
        <p:spPr>
          <a:xfrm>
            <a:off x="10265079" y="459692"/>
            <a:ext cx="1028178" cy="596593"/>
          </a:xfrm>
          <a:prstGeom prst="rect">
            <a:avLst/>
          </a:prstGeom>
          <a:solidFill>
            <a:srgbClr val="004E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7/11</a:t>
            </a:r>
          </a:p>
        </p:txBody>
      </p:sp>
    </p:spTree>
    <p:extLst>
      <p:ext uri="{BB962C8B-B14F-4D97-AF65-F5344CB8AC3E}">
        <p14:creationId xmlns:p14="http://schemas.microsoft.com/office/powerpoint/2010/main" val="122307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88116-ECB1-5EBF-FBDC-34233FD741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Paper about mixing members of a``dream team’’ with others for better decision-making. 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Alex Gershkov and Paul Schweinzer (2021) 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Dream teams and the Apollo Effect. </a:t>
            </a:r>
            <a:r>
              <a:rPr lang="nl-NL" sz="1700" i="1" dirty="0">
                <a:latin typeface="Arial" panose="020B0604020202020204" pitchFamily="34" charset="0"/>
                <a:cs typeface="Arial" panose="020B0604020202020204" pitchFamily="34" charset="0"/>
              </a:rPr>
              <a:t>Journal of Mechanism and Institution Design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, vol. 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6, no. 1, pp. 113–148.</a:t>
            </a:r>
            <a:endParaRPr lang="nl-N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92BFBD-532C-20A2-D631-707055F59C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5028" y="1825625"/>
            <a:ext cx="3255943" cy="43513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F6B842-D68D-811B-2473-6B1B223D0EF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39775"/>
          </a:xfrm>
          <a:prstGeom prst="rect">
            <a:avLst/>
          </a:prstGeom>
          <a:solidFill>
            <a:srgbClr val="004EA3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</a:rPr>
              <a:t>Decision-making science: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887A7B-5037-B6C5-C010-A86AEAC7196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97" y="481743"/>
            <a:ext cx="480633" cy="506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CA396-DFB1-EDCB-1A9C-426210A4D93A}"/>
              </a:ext>
            </a:extLst>
          </p:cNvPr>
          <p:cNvSpPr txBox="1">
            <a:spLocks/>
          </p:cNvSpPr>
          <p:nvPr/>
        </p:nvSpPr>
        <p:spPr>
          <a:xfrm>
            <a:off x="10265079" y="459692"/>
            <a:ext cx="1028178" cy="596593"/>
          </a:xfrm>
          <a:prstGeom prst="rect">
            <a:avLst/>
          </a:prstGeom>
          <a:solidFill>
            <a:srgbClr val="004E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8/11</a:t>
            </a:r>
          </a:p>
        </p:txBody>
      </p:sp>
    </p:spTree>
    <p:extLst>
      <p:ext uri="{BB962C8B-B14F-4D97-AF65-F5344CB8AC3E}">
        <p14:creationId xmlns:p14="http://schemas.microsoft.com/office/powerpoint/2010/main" val="296159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36783-3151-A2E4-346F-4F93D66ED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5C61-BD4E-280D-2A89-814ED73A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solidFill>
            <a:srgbClr val="004EA3"/>
          </a:solidFill>
        </p:spPr>
        <p:txBody>
          <a:bodyPr>
            <a:normAutofit/>
          </a:bodyPr>
          <a:lstStyle/>
          <a:p>
            <a:pPr algn="ctr"/>
            <a:r>
              <a:rPr lang="nl-NL" sz="2400" dirty="0" err="1">
                <a:solidFill>
                  <a:schemeClr val="bg1"/>
                </a:solidFill>
              </a:rPr>
              <a:t>Auxiliary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bodies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5A0AF-4ABD-17CC-DC08-9D4F8CB5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board</a:t>
            </a:r>
          </a:p>
          <a:p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Argumentation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council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692AF-2B73-0A03-3B21-382423BDDFC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97" y="481743"/>
            <a:ext cx="480633" cy="5065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C929126-9542-EB9A-34DE-5BD5BA352EDF}"/>
              </a:ext>
            </a:extLst>
          </p:cNvPr>
          <p:cNvSpPr txBox="1">
            <a:spLocks/>
          </p:cNvSpPr>
          <p:nvPr/>
        </p:nvSpPr>
        <p:spPr>
          <a:xfrm>
            <a:off x="10265079" y="459692"/>
            <a:ext cx="1028178" cy="596593"/>
          </a:xfrm>
          <a:prstGeom prst="rect">
            <a:avLst/>
          </a:prstGeom>
          <a:solidFill>
            <a:srgbClr val="004E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9/11</a:t>
            </a:r>
          </a:p>
        </p:txBody>
      </p:sp>
    </p:spTree>
    <p:extLst>
      <p:ext uri="{BB962C8B-B14F-4D97-AF65-F5344CB8AC3E}">
        <p14:creationId xmlns:p14="http://schemas.microsoft.com/office/powerpoint/2010/main" val="192883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5782</TotalTime>
  <Words>552</Words>
  <Application>Microsoft Macintosh PowerPoint</Application>
  <PresentationFormat>Widescreen</PresentationFormat>
  <Paragraphs>83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Nirmala UI</vt:lpstr>
      <vt:lpstr>Palatino Linotype</vt:lpstr>
      <vt:lpstr>Office Theme</vt:lpstr>
      <vt:lpstr>PowerPoint Presentation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Auxiliary bodies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Jiska Bomans</dc:creator>
  <cp:lastModifiedBy>Arnold Bomans</cp:lastModifiedBy>
  <cp:revision>68</cp:revision>
  <dcterms:created xsi:type="dcterms:W3CDTF">2025-07-19T19:42:20Z</dcterms:created>
  <dcterms:modified xsi:type="dcterms:W3CDTF">2025-09-05T09:49:03Z</dcterms:modified>
</cp:coreProperties>
</file>